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0_6F82CF4.xml" ContentType="application/vnd.ms-powerpoint.comment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7" r:id="rId7"/>
    <p:sldId id="261" r:id="rId8"/>
    <p:sldId id="266" r:id="rId9"/>
    <p:sldId id="262" r:id="rId10"/>
    <p:sldId id="275" r:id="rId11"/>
    <p:sldId id="276" r:id="rId12"/>
    <p:sldId id="277" r:id="rId13"/>
    <p:sldId id="279" r:id="rId14"/>
    <p:sldId id="268" r:id="rId15"/>
    <p:sldId id="282" r:id="rId16"/>
    <p:sldId id="269" r:id="rId17"/>
    <p:sldId id="281" r:id="rId18"/>
    <p:sldId id="270" r:id="rId19"/>
    <p:sldId id="280" r:id="rId20"/>
    <p:sldId id="263" r:id="rId21"/>
    <p:sldId id="272" r:id="rId22"/>
    <p:sldId id="273" r:id="rId23"/>
    <p:sldId id="274" r:id="rId24"/>
    <p:sldId id="27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76F145BF-141F-4448-8816-ECFB3D18F062}">
          <p14:sldIdLst>
            <p14:sldId id="256"/>
            <p14:sldId id="258"/>
            <p14:sldId id="265"/>
            <p14:sldId id="259"/>
            <p14:sldId id="260"/>
            <p14:sldId id="267"/>
            <p14:sldId id="261"/>
            <p14:sldId id="266"/>
            <p14:sldId id="262"/>
            <p14:sldId id="275"/>
            <p14:sldId id="276"/>
            <p14:sldId id="277"/>
            <p14:sldId id="279"/>
            <p14:sldId id="268"/>
            <p14:sldId id="282"/>
            <p14:sldId id="269"/>
            <p14:sldId id="281"/>
            <p14:sldId id="270"/>
            <p14:sldId id="280"/>
            <p14:sldId id="263"/>
            <p14:sldId id="272"/>
            <p14:sldId id="273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2C0"/>
    <a:srgbClr val="EC2CDA"/>
    <a:srgbClr val="111BD9"/>
    <a:srgbClr val="2630E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CF99E-11A4-C973-E52E-9251FD3EEA2B}" v="1" dt="2025-01-11T11:29:01.639"/>
    <p1510:client id="{210F3FD7-510A-5418-F308-760E7C497FBE}" v="1029" dt="2025-01-11T14:59:27.202"/>
    <p1510:client id="{35B968C6-5A13-2E2D-5A89-274CB9E0F99A}" v="215" dt="2025-01-12T07:21:05.830"/>
    <p1510:client id="{3732DA43-B1E4-A4F0-EFF4-DF21DCD1E923}" v="2" dt="2025-01-11T18:59:45.824"/>
    <p1510:client id="{4AD8D701-E665-8581-2AF4-0BDCE1A4A444}" v="66" dt="2025-01-11T17:48:57.980"/>
    <p1510:client id="{55A63A89-363A-1353-E3EC-2F505713E316}" v="10" dt="2025-01-11T19:04:49.031"/>
    <p1510:client id="{87AD4AAB-E858-B716-A08E-C85E2D656B8A}" v="12" dt="2025-01-12T07:06:50.913"/>
    <p1510:client id="{9063C8B4-E9BD-5321-6B71-5227F301554F}" v="733" dt="2025-01-11T18:48:39.987"/>
    <p1510:client id="{992055BC-1CDA-9860-AD66-A5CC88A08EBA}" v="331" dt="2025-01-11T15:49:49.185"/>
    <p1510:client id="{A4163261-831F-EB75-85E5-8188DF4B9563}" v="1" dt="2025-01-11T11:51:13.627"/>
    <p1510:client id="{BACA9327-A1B9-33A0-E5B1-7CDF493A28CC}" v="33" dt="2025-01-11T12:56:38.260"/>
    <p1510:client id="{C8ACC092-54A5-9D6F-0BB0-6E69381EEEF7}" v="19" dt="2025-01-12T07:16:48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00_6F82C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476CD5-ACC6-47F1-81E2-32F6A3722BCA}" authorId="{95582667-6102-27E7-ED8E-01A166EB4B6B}" created="2025-01-12T07:04:08.093">
    <pc:sldMkLst xmlns:pc="http://schemas.microsoft.com/office/powerpoint/2013/main/command">
      <pc:docMk/>
      <pc:sldMk cId="116927732" sldId="256"/>
    </pc:sldMkLst>
    <p188:txBody>
      <a:bodyPr/>
      <a:lstStyle/>
      <a:p>
        <a:r>
          <a:rPr lang="en-US"/>
          <a:t>Hi goiz</a:t>
        </a:r>
      </a:p>
    </p188:txBody>
  </p188:cm>
  <p188:cm id="{95F3FE80-DCB8-42A7-A65A-E7F5973A2059}" authorId="{95582667-6102-27E7-ED8E-01A166EB4B6B}" created="2025-01-12T07:04:11.127">
    <pc:sldMkLst xmlns:pc="http://schemas.microsoft.com/office/powerpoint/2013/main/command">
      <pc:docMk/>
      <pc:sldMk cId="116927732" sldId="256"/>
    </pc:sldMkLst>
    <p188:replyLst>
      <p188:reply id="{646F0A1B-5B04-4942-987F-0F5A9E5F65BF}" authorId="{95582667-6102-27E7-ED8E-01A166EB4B6B}" created="2025-01-12T07:04:36.327">
        <p188:txBody>
          <a:bodyPr/>
          <a:lstStyle/>
          <a:p>
            <a:r>
              <a:rPr lang="en-US"/>
              <a:t>dipti mad you is na this</a:t>
            </a:r>
          </a:p>
        </p188:txBody>
      </p188:reply>
      <p188:reply id="{8B0DA7EF-EBBF-4909-A79D-84F598AB6A6C}" authorId="{95582667-6102-27E7-ED8E-01A166EB4B6B}" created="2025-01-12T07:06:01.990">
        <p188:txBody>
          <a:bodyPr/>
          <a:lstStyle/>
          <a:p>
            <a:r>
              <a:rPr lang="en-US"/>
              <a:t>no no i am hushar dipti....mad is gunjan and aarya</a:t>
            </a:r>
          </a:p>
        </p188:txBody>
      </p188:reply>
      <p188:reply id="{9A500C47-0A51-4318-96FB-6B1DD7D30221}" authorId="{95582667-6102-27E7-ED8E-01A166EB4B6B}" created="2025-01-12T07:06:23.609">
        <p188:txBody>
          <a:bodyPr/>
          <a:lstStyle/>
          <a:p>
            <a:r>
              <a:rPr lang="en-US"/>
              <a:t>arey liar </a:t>
            </a:r>
          </a:p>
        </p188:txBody>
      </p188:reply>
      <p188:reply id="{8B89DC98-9A50-40E6-B270-939B03E3AE7C}" authorId="{95582667-6102-27E7-ED8E-01A166EB4B6B}" created="2025-01-12T07:06:50.913">
        <p188:txBody>
          <a:bodyPr/>
          <a:lstStyle/>
          <a:p>
            <a:r>
              <a:rPr lang="en-US"/>
              <a:t>u liar isssss</a:t>
            </a:r>
          </a:p>
        </p188:txBody>
      </p188:reply>
      <p188:reply id="{815A4EBE-E244-49F3-9CD4-5398F5154708}" authorId="{95582667-6102-27E7-ED8E-01A166EB4B6B}" created="2025-01-12T07:07:39.781">
        <p188:txBody>
          <a:bodyPr/>
          <a:lstStyle/>
          <a:p>
            <a:r>
              <a:rPr lang="en-US"/>
              <a:t>aeeee kipping quietttt</a:t>
            </a:r>
          </a:p>
        </p188:txBody>
      </p188:reply>
      <p188:reply id="{4840C358-FAAB-4CF0-B513-36AD0E4E9664}" authorId="{95582667-6102-27E7-ED8E-01A166EB4B6B}" created="2025-01-12T07:08:20.402">
        <p188:txBody>
          <a:bodyPr/>
          <a:lstStyle/>
          <a:p>
            <a:r>
              <a:rPr lang="en-US"/>
              <a:t>ae you both only madss</a:t>
            </a:r>
          </a:p>
        </p188:txBody>
      </p188:reply>
    </p188:replyLst>
    <p188:txBody>
      <a:bodyPr/>
      <a:lstStyle/>
      <a:p>
        <a:r>
          <a:rPr lang="en-US"/>
          <a:t>helloooo  yedoo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32395-45BB-5840-B35B-49029CC0A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7EFCF2-DA21-F405-521A-BB51A0B29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C6749-17D7-4F1C-531C-904A5346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E3E86-4D40-B4BC-3BB0-8692ED14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FD0CC7-AFFA-D3FC-77EE-49E3A1F0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9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61980-49FA-8FAC-4269-DB6BCE9C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4E94F8-6FC0-127D-0F4F-28E299ECF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445B6-74AB-7821-75B2-BFA1D3C6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7FE7D0-0F23-E969-47D8-BCFFAFF8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6AEAFF-9FB8-F12B-02EC-D97C32A7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6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CECA2A-2362-E1BF-46FF-AB13A9BB8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478489-4B4F-04BC-897E-7DD74ABD6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B4316-516E-8683-3F0B-8AC327B0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B14566-079D-5E60-815D-1A585E1C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49CEB3-943D-E21D-66C9-D2DDE382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34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B0547-1D78-E9E8-5ADB-B0715C65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99476-70AC-CC9E-CCD0-6692A3B71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8186E7-7CCE-9B6A-2838-CF48128A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6DB5DC-AD14-3964-D1D6-37F644B7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AF95EB-F6D0-7F8F-4282-8A5A1668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5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EF6A-5C95-8643-CC3D-A009A304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B65162-7CB4-64AB-193A-22CAD3D38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11DA3-1442-62FA-4ECE-148FE30D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D92589-0081-D7A5-B544-ECA5426A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5F5055-37C1-89DB-84B5-85CE7AD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6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9DB28-9E18-33CB-D649-300AF550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11E67-4A1F-4FE6-D8CF-080770E0B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C6518C-7F3E-719B-7547-8E0A9FA20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C33185-6340-04A8-43AE-28B5D77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7DF25-ADFA-16C4-7BB4-D38BF0F5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1518AE-42E8-0000-B2D5-54F54BC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28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D51F0-8983-D848-7F3D-832922C4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7AFBB-F9DC-F39B-4D60-0A132E133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99D9D7-558E-136D-AA34-97417716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D7887-6BDB-AFAB-247F-CB80F575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26566D-5930-CEFD-86F1-1B4F245FA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AD80D0-32F9-EE61-3315-2F9C3D5FB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D177B0-C61B-CB53-B258-80B550E4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519DC9-3CC8-DE0F-06F4-7EBA6218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5485D-DA29-0E27-7544-7E8368B4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165399-7EA0-DC5C-18F1-E584758F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A37456-0366-EF85-7782-6CB0C3B0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7EA774-FDB9-AE51-FF34-D17E2F1F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5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B85CAD-6F71-2420-7431-CB04C27C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9DD860-187F-BC3E-9306-74DF5077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935AE8-A0AC-E0D0-3661-237F08C1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21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49F63-AFF3-CA90-8759-13FE6CC7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68E56C-E88C-B44C-8B2E-9281CF7E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C28F99-6778-E7A1-EC51-9F17EF84C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619E11-92E2-7DDC-60EE-B1B8FD4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43743-7D92-49F1-BDD8-417416D8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DC1FB-C2E9-0EA5-9924-4F6283CB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95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FE5DF-AEE5-ED8E-43F0-4F849785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91E54D-EA02-B3D6-DD50-7D1427884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3BEADF-1D0A-E979-622E-005A8F073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599065-8F1C-DE7D-4AB7-3954A9D1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07A23A-D8E7-69D9-1626-A911C0BD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96B320-1A67-59DB-5528-BB42FA6C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22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E9128-4F75-4BFE-FE6A-D8BF0019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4388-A103-B024-1E0D-0BC3474F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F096FB-9497-9E58-7A95-0A8B9B3A6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1F20-BC4E-4D9B-8D43-B11C3FA60A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BDDA0-766B-C7C3-AEB5-086F69224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5E496-69FF-0950-B414-4E1D94B42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2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18/10/relationships/comments" Target="../comments/modernComment_100_6F82CF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fif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nk and blue gradient&#10;&#10;Description automatically generated">
            <a:extLst>
              <a:ext uri="{FF2B5EF4-FFF2-40B4-BE49-F238E27FC236}">
                <a16:creationId xmlns:a16="http://schemas.microsoft.com/office/drawing/2014/main" id="{E32EB7EE-0253-D224-7573-F1D40265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77954"/>
            <a:ext cx="11973479" cy="6644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A18E87-2C87-226B-E65B-81E83D58BF6A}"/>
              </a:ext>
            </a:extLst>
          </p:cNvPr>
          <p:cNvSpPr/>
          <p:nvPr/>
        </p:nvSpPr>
        <p:spPr>
          <a:xfrm>
            <a:off x="109626" y="108857"/>
            <a:ext cx="11974285" cy="6640285"/>
          </a:xfrm>
          <a:prstGeom prst="rect">
            <a:avLst/>
          </a:prstGeom>
          <a:noFill/>
          <a:ln w="28575">
            <a:solidFill>
              <a:srgbClr val="E342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A0FC8E1-CE24-FACD-4A44-5C14B0A7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1D4D0"/>
              </a:clrFrom>
              <a:clrTo>
                <a:srgbClr val="F1D4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0" b="98567" l="9996" r="98445">
                        <a14:foregroundMark x1="17326" y1="91000" x2="13861" y2="98567"/>
                        <a14:foregroundMark x1="14616" y1="2900" x2="39716" y2="25233"/>
                        <a14:foregroundMark x1="20391" y1="3467" x2="41048" y2="933"/>
                        <a14:foregroundMark x1="41048" y1="933" x2="89427" y2="1567"/>
                        <a14:foregroundMark x1="89427" y1="1567" x2="94136" y2="14100"/>
                        <a14:foregroundMark x1="94136" y1="14100" x2="94225" y2="21733"/>
                        <a14:foregroundMark x1="98445" y1="27533" x2="98445" y2="27533"/>
                        <a14:foregroundMark x1="50911" y1="33633" x2="50911" y2="33633"/>
                        <a14:foregroundMark x1="49000" y1="33633" x2="49000" y2="33633"/>
                        <a14:foregroundMark x1="40515" y1="35933" x2="40515" y2="35933"/>
                        <a14:foregroundMark x1="18081" y1="17667" x2="18081" y2="17667"/>
                        <a14:foregroundMark x1="15371" y1="17967" x2="15371" y2="17967"/>
                        <a14:foregroundMark x1="15371" y1="17967" x2="15371" y2="17967"/>
                        <a14:foregroundMark x1="18481" y1="17667" x2="18481" y2="17667"/>
                        <a14:foregroundMark x1="14216" y1="19133" x2="16526" y2="1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41" y="0"/>
            <a:ext cx="52206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389" y="389046"/>
            <a:ext cx="742297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Book Antiqua"/>
              </a:rPr>
              <a:t>SAVITRIBAI PHULE PUNE UNIVERSITY</a:t>
            </a:r>
          </a:p>
          <a:p>
            <a:endParaRPr lang="en-US" sz="1000" b="1" dirty="0">
              <a:latin typeface="Book Antiqua"/>
            </a:endParaRPr>
          </a:p>
          <a:p>
            <a:pPr algn="ctr"/>
            <a:r>
              <a:rPr lang="en-US" sz="2400" dirty="0">
                <a:latin typeface="Book Antiqua"/>
              </a:rPr>
              <a:t>Department Of Technology</a:t>
            </a:r>
            <a:endParaRPr lang="en-IN" sz="2000">
              <a:latin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577" y="4863894"/>
            <a:ext cx="38876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latin typeface="Book Antiqua"/>
                <a:cs typeface="Aharoni"/>
              </a:rPr>
              <a:t>PRESENTED BY:</a:t>
            </a:r>
          </a:p>
          <a:p>
            <a:endParaRPr lang="en-US" u="sng" dirty="0">
              <a:latin typeface="Book Antiqua"/>
              <a:cs typeface="Aharoni"/>
            </a:endParaRPr>
          </a:p>
          <a:p>
            <a:r>
              <a:rPr lang="en-US" dirty="0">
                <a:latin typeface="Book Antiqua"/>
                <a:cs typeface="Aharoni"/>
              </a:rPr>
              <a:t>Aarya </a:t>
            </a:r>
            <a:r>
              <a:rPr lang="en-US" err="1">
                <a:latin typeface="Book Antiqua"/>
                <a:cs typeface="Aharoni"/>
              </a:rPr>
              <a:t>Mangsulikar</a:t>
            </a:r>
            <a:r>
              <a:rPr lang="en-US" dirty="0">
                <a:latin typeface="Book Antiqua"/>
                <a:cs typeface="Aharoni"/>
              </a:rPr>
              <a:t> (BSC22DS01)</a:t>
            </a:r>
          </a:p>
          <a:p>
            <a:endParaRPr lang="en-US" sz="800" dirty="0">
              <a:latin typeface="Book Antiqua"/>
              <a:cs typeface="Aharoni"/>
            </a:endParaRPr>
          </a:p>
          <a:p>
            <a:r>
              <a:rPr lang="en-US" dirty="0">
                <a:latin typeface="Book Antiqua"/>
                <a:cs typeface="Aharoni"/>
              </a:rPr>
              <a:t>Dipti Dhavalikar (</a:t>
            </a:r>
            <a:r>
              <a:rPr lang="en-IN" dirty="0">
                <a:latin typeface="Book Antiqua"/>
                <a:cs typeface="Aharoni"/>
              </a:rPr>
              <a:t>BSC22DS31)</a:t>
            </a:r>
          </a:p>
          <a:p>
            <a:endParaRPr lang="en-US" sz="800" dirty="0">
              <a:latin typeface="Book Antiqua"/>
              <a:cs typeface="Aharoni"/>
            </a:endParaRPr>
          </a:p>
          <a:p>
            <a:r>
              <a:rPr lang="en-US" dirty="0">
                <a:latin typeface="Book Antiqua"/>
                <a:cs typeface="Aharoni"/>
              </a:rPr>
              <a:t>Gunjan Agarwal (BSC22DS40)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80331" y="4853008"/>
            <a:ext cx="343231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latin typeface="Book Antiqua"/>
              </a:rPr>
              <a:t>GUIDED BY:</a:t>
            </a:r>
          </a:p>
          <a:p>
            <a:endParaRPr lang="en-US" u="sng" dirty="0">
              <a:latin typeface="Book Antiqua"/>
            </a:endParaRPr>
          </a:p>
          <a:p>
            <a:r>
              <a:rPr lang="en-US" dirty="0">
                <a:latin typeface="Book Antiqua"/>
              </a:rPr>
              <a:t>Prof. </a:t>
            </a:r>
            <a:r>
              <a:rPr lang="en-US" dirty="0" err="1" smtClean="0">
                <a:latin typeface="Book Antiqua"/>
              </a:rPr>
              <a:t>Madhavi</a:t>
            </a:r>
            <a:r>
              <a:rPr lang="en-US" dirty="0" smtClean="0">
                <a:latin typeface="Book Antiqua"/>
              </a:rPr>
              <a:t> </a:t>
            </a:r>
            <a:r>
              <a:rPr lang="en-US" dirty="0" err="1" smtClean="0">
                <a:latin typeface="Book Antiqua"/>
              </a:rPr>
              <a:t>Chaudhari</a:t>
            </a:r>
            <a:endParaRPr lang="en-IN" dirty="0">
              <a:latin typeface="Book Antiqu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7381" y="2131452"/>
            <a:ext cx="7836767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u="sng" dirty="0" smtClean="0">
                <a:latin typeface="Book Antiqua"/>
              </a:rPr>
              <a:t>Major </a:t>
            </a:r>
            <a:r>
              <a:rPr lang="en-US" sz="2400" u="sng" dirty="0">
                <a:latin typeface="Book Antiqua"/>
              </a:rPr>
              <a:t>Project</a:t>
            </a: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  <a:p>
            <a:pPr algn="ctr"/>
            <a:r>
              <a:rPr lang="en-US" sz="3600" dirty="0" err="1">
                <a:latin typeface="Book Antiqua"/>
              </a:rPr>
              <a:t>SmartCaptioner</a:t>
            </a:r>
            <a:r>
              <a:rPr lang="en-US" sz="3600" dirty="0">
                <a:latin typeface="Book Antiqua"/>
              </a:rPr>
              <a:t> : </a:t>
            </a:r>
            <a:endParaRPr lang="en-IN" sz="3600" dirty="0">
              <a:latin typeface="Book Antiqua"/>
            </a:endParaRPr>
          </a:p>
          <a:p>
            <a:pPr algn="ctr"/>
            <a:r>
              <a:rPr lang="en-US" sz="3600" dirty="0">
                <a:latin typeface="Book Antiqua"/>
              </a:rPr>
              <a:t>Image Based Caption Retrieval</a:t>
            </a:r>
            <a:endParaRPr lang="en-IN" sz="3600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6927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6950BFC3-D8DA-4A85-94F7-54DA5524770B}">
      <p188:commentRel xmlns="" xmlns:p188="http://schemas.microsoft.com/office/powerpoint/2018/8/main" r:id="rId5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5" y="582393"/>
            <a:ext cx="1067927" cy="94587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531292" y="2156119"/>
            <a:ext cx="759912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WEBSITE CREATION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Created a website using </a:t>
            </a:r>
            <a:r>
              <a:rPr lang="en-US" b="1" dirty="0"/>
              <a:t>Django</a:t>
            </a:r>
            <a:r>
              <a:rPr lang="en-US" dirty="0"/>
              <a:t> on VS Code, providing a user-friendly platform to upload images and automatically generate creative Instagram captions. It supports </a:t>
            </a:r>
            <a:r>
              <a:rPr lang="en-US" b="1" dirty="0"/>
              <a:t>sixteen different image categories and provides five relevant captions </a:t>
            </a:r>
            <a:r>
              <a:rPr lang="en-US" dirty="0"/>
              <a:t>per image, with the option to regenerate captions based on user preference. Currently, the website is </a:t>
            </a:r>
            <a:r>
              <a:rPr lang="en-US" b="1" dirty="0"/>
              <a:t>free to use and does not require signup</a:t>
            </a:r>
            <a:r>
              <a:rPr lang="en-US" dirty="0"/>
              <a:t>, though this may be enhanced in the future. It integrates with a backend ML model to deliver fast and accurate caption suggestions.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9"/>
          <a:stretch/>
        </p:blipFill>
        <p:spPr>
          <a:xfrm>
            <a:off x="7899739" y="1987289"/>
            <a:ext cx="3626476" cy="284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Snap, upload, and let </a:t>
            </a:r>
            <a:r>
              <a:rPr lang="en-US" dirty="0" err="1"/>
              <a:t>SmartCaptioner</a:t>
            </a:r>
            <a:r>
              <a:rPr lang="en-US" dirty="0"/>
              <a:t> do the talking!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1/4</a:t>
            </a:r>
            <a:endParaRPr lang="en-US" sz="14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9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7" y="703570"/>
            <a:ext cx="646862" cy="862914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 smtClean="0"/>
              <a:t>The website</a:t>
            </a:r>
            <a:r>
              <a:rPr lang="en-US" dirty="0" smtClean="0"/>
              <a:t>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8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9"/>
          <a:stretch/>
        </p:blipFill>
        <p:spPr>
          <a:xfrm>
            <a:off x="987758" y="1707762"/>
            <a:ext cx="10054189" cy="3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" y="320245"/>
            <a:ext cx="957512" cy="1172483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510943" y="1534931"/>
            <a:ext cx="7599127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400" b="1" dirty="0" smtClean="0"/>
              <a:t>MOBILE APPLICATION</a:t>
            </a:r>
            <a:endParaRPr lang="en-US" sz="1600" b="1" dirty="0"/>
          </a:p>
          <a:p>
            <a:r>
              <a:rPr lang="en-US" dirty="0" smtClean="0"/>
              <a:t>A </a:t>
            </a:r>
            <a:r>
              <a:rPr lang="en-US" dirty="0"/>
              <a:t>mobile application for </a:t>
            </a:r>
            <a:r>
              <a:rPr lang="en-US" dirty="0" err="1"/>
              <a:t>SmartCaptioner</a:t>
            </a:r>
            <a:r>
              <a:rPr lang="en-US" dirty="0"/>
              <a:t> was developed </a:t>
            </a:r>
            <a:r>
              <a:rPr lang="en-US" dirty="0" smtClean="0"/>
              <a:t>using </a:t>
            </a:r>
            <a:r>
              <a:rPr lang="en-US" b="1" dirty="0" err="1" smtClean="0"/>
              <a:t>Kodular</a:t>
            </a:r>
            <a:r>
              <a:rPr lang="en-US" dirty="0" smtClean="0"/>
              <a:t>, </a:t>
            </a:r>
            <a:r>
              <a:rPr lang="en-US" dirty="0"/>
              <a:t>providing users with an </a:t>
            </a:r>
            <a:r>
              <a:rPr lang="en-US" b="1" dirty="0"/>
              <a:t>easy and portable way </a:t>
            </a:r>
            <a:r>
              <a:rPr lang="en-US" dirty="0"/>
              <a:t>to access the caption generator on Android devices. The app features a </a:t>
            </a:r>
            <a:r>
              <a:rPr lang="en-US" b="1" dirty="0"/>
              <a:t>clean and simple interface </a:t>
            </a:r>
            <a:r>
              <a:rPr lang="en-US" dirty="0"/>
              <a:t>that allows users to upload images directly from their phones. It is seamlessly integrated with the </a:t>
            </a:r>
            <a:r>
              <a:rPr lang="en-US" b="1" dirty="0"/>
              <a:t>Django backend</a:t>
            </a:r>
            <a:r>
              <a:rPr lang="en-US" dirty="0"/>
              <a:t>, ensuring fast and accurate caption suggestions. Just like the website, the app supports sixteen different image categories and provides five creative captions for each image, along with a regenerate option for alternative suggestions. The app </a:t>
            </a:r>
            <a:r>
              <a:rPr lang="en-US" b="1" dirty="0"/>
              <a:t>does not require any sign-up </a:t>
            </a:r>
            <a:r>
              <a:rPr lang="en-US" dirty="0"/>
              <a:t>or login, ensuring a </a:t>
            </a:r>
            <a:r>
              <a:rPr lang="en-US" b="1" dirty="0"/>
              <a:t>smooth and hassle-free </a:t>
            </a:r>
            <a:r>
              <a:rPr lang="en-US" dirty="0"/>
              <a:t>user experience, making </a:t>
            </a:r>
            <a:r>
              <a:rPr lang="en-US" dirty="0" err="1"/>
              <a:t>SmartCaptioner</a:t>
            </a:r>
            <a:r>
              <a:rPr lang="en-US" dirty="0"/>
              <a:t> easily accessible on the go.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39" y="1959202"/>
            <a:ext cx="2867025" cy="286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Snap, upload, and let </a:t>
            </a:r>
            <a:r>
              <a:rPr lang="en-US" dirty="0" err="1"/>
              <a:t>SmartCaptioner</a:t>
            </a:r>
            <a:r>
              <a:rPr lang="en-US" dirty="0"/>
              <a:t> do the talking!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/4</a:t>
            </a:r>
            <a:endParaRPr lang="en-US" sz="14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9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7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3" y="-19612"/>
            <a:ext cx="1083228" cy="1925739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 smtClean="0"/>
              <a:t>The App!!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6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" b="51795"/>
          <a:stretch/>
        </p:blipFill>
        <p:spPr>
          <a:xfrm>
            <a:off x="4165023" y="1390616"/>
            <a:ext cx="3699659" cy="39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on a hill with flowers and trees in the background&#10;&#10;Description automatically generated">
            <a:extLst>
              <a:ext uri="{FF2B5EF4-FFF2-40B4-BE49-F238E27FC236}">
                <a16:creationId xmlns:a16="http://schemas.microsoft.com/office/drawing/2014/main" id="{088F204D-1DFF-55AC-3792-8AD39995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D11678C-BB20-47BC-BAE1-A0D9FE8B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20" y="2215473"/>
            <a:ext cx="6443033" cy="190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44049-FB23-4B28-D4BE-5291C4A68027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92358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F204D-1DFF-55AC-3792-8AD39995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44049-FB23-4B28-D4BE-5291C4A68027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780"/>
          <a:stretch/>
        </p:blipFill>
        <p:spPr>
          <a:xfrm>
            <a:off x="5295352" y="2265655"/>
            <a:ext cx="6896648" cy="2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772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BED4-BBF4-4548-5C63-752C83CD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" y="0"/>
            <a:ext cx="49582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B24F7-0080-8F0F-8074-5AD4A5F7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27" y="2652713"/>
            <a:ext cx="7026395" cy="1552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4A3C-0158-AB35-3F1C-51A1F161451D}"/>
              </a:ext>
            </a:extLst>
          </p:cNvPr>
          <p:cNvSpPr txBox="1"/>
          <p:nvPr/>
        </p:nvSpPr>
        <p:spPr>
          <a:xfrm>
            <a:off x="5173590" y="136247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64934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BED4-BBF4-4548-5C63-752C83CD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" y="0"/>
            <a:ext cx="49582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4A3C-0158-AB35-3F1C-51A1F161451D}"/>
              </a:ext>
            </a:extLst>
          </p:cNvPr>
          <p:cNvSpPr txBox="1"/>
          <p:nvPr/>
        </p:nvSpPr>
        <p:spPr>
          <a:xfrm>
            <a:off x="5173590" y="136247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26" y="2279832"/>
            <a:ext cx="7019581" cy="22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BEAE9-C526-CBEB-BEDC-F51EC808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F086E-0A16-B503-292B-CDC22F95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13" y="2451429"/>
            <a:ext cx="6709553" cy="195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3CDCC-E9EA-A635-0E0F-87A17B8147E9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0372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BEAE9-C526-CBEB-BEDC-F51EC808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3CDCC-E9EA-A635-0E0F-87A17B8147E9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59" y="2261381"/>
            <a:ext cx="7689641" cy="26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7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 descr="A black letter with white text&#10;&#10;Description automatically generated">
            <a:extLst>
              <a:ext uri="{FF2B5EF4-FFF2-40B4-BE49-F238E27FC236}">
                <a16:creationId xmlns:a16="http://schemas.microsoft.com/office/drawing/2014/main" id="{0690E1C4-8B17-134B-00CD-770F3B1A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16265" y="793609"/>
            <a:ext cx="843845" cy="66040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2B7C7C1-B7F4-4086-395E-23591F2A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084348"/>
            <a:ext cx="1657966" cy="4661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E76563A-51DF-90B6-3541-7807EE25B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808FA8-CA7D-9A1C-7033-68E3E6B6461D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Introduction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F92E54-5ED7-96E6-D3D0-B6BF08647CD0}"/>
              </a:ext>
            </a:extLst>
          </p:cNvPr>
          <p:cNvSpPr txBox="1"/>
          <p:nvPr/>
        </p:nvSpPr>
        <p:spPr>
          <a:xfrm>
            <a:off x="637223" y="1708667"/>
            <a:ext cx="7678820" cy="33613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Developed an Image-Based Caption Retrieval System using the CLIP model to generate creative captions for Instagram posts.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The dataset includes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1600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images across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sixteen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categories with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80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00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aligning text with visual content for enhanced engagement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methods like CNNs and LSTMs struggle to create contextually relevant captions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project leverages CLIP’s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ability to align image and text features, addressing these challenges effectively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build a system using CLIP that generates accurate, engaging captions reflecting Instagram trends, enhancing personalized content creation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1FC282BD-0965-F295-CA6F-569CD619866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16BFA4-0C85-A740-7B2E-E75E5B93ACB8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677344-7F40-1D32-0147-27DF1468C963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erson in a dress&#10;&#10;Description automatically generated">
            <a:extLst>
              <a:ext uri="{FF2B5EF4-FFF2-40B4-BE49-F238E27FC236}">
                <a16:creationId xmlns:a16="http://schemas.microsoft.com/office/drawing/2014/main" id="{F69C4197-4291-917D-D96D-92A05341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57" r="10" b="19455"/>
          <a:stretch/>
        </p:blipFill>
        <p:spPr>
          <a:xfrm>
            <a:off x="8314687" y="1894275"/>
            <a:ext cx="3315551" cy="29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F9210-E6AA-F9C2-B4A3-73C411CC36CA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searching hours for caption ??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0523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622539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436888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386769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730215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80245" y="1680521"/>
            <a:ext cx="10859868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2.1 Introduction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captioning has evolved from traditional CNN-LSTM models to more advanced systems like CLIP (Contrastive Language-Image Pretraining).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bridges image and text processing, enabling better contextual and creative caption generation.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chapter explores these developments and their influence on the proposed Instagram caption generator system.</a:t>
            </a: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 Image Captioning Systems</a:t>
            </a:r>
            <a:endParaRPr lang="en-US" u="sng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captioning generates textual descriptions for images, with the challenge of aligning visual content and language.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Recent advances like CLIP have improved accuracy and creativity in generating captions that reflect both image and textual context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467098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498821" y="1752045"/>
            <a:ext cx="11035331" cy="34207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684694"/>
            <a:ext cx="11102649" cy="34752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898442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when captions went from basic to brilliant!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135FDF-3022-E511-00A0-12E2CA011761}"/>
              </a:ext>
            </a:extLst>
          </p:cNvPr>
          <p:cNvSpPr/>
          <p:nvPr/>
        </p:nvSpPr>
        <p:spPr>
          <a:xfrm>
            <a:off x="5781828" y="5291666"/>
            <a:ext cx="98777" cy="9877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2886C7-015A-2BA4-ADB2-71D76DFBDE71}"/>
              </a:ext>
            </a:extLst>
          </p:cNvPr>
          <p:cNvSpPr/>
          <p:nvPr/>
        </p:nvSpPr>
        <p:spPr>
          <a:xfrm>
            <a:off x="5882469" y="5291665"/>
            <a:ext cx="98777" cy="9877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22C75F-E73B-97D7-50BA-D77814F39971}"/>
              </a:ext>
            </a:extLst>
          </p:cNvPr>
          <p:cNvSpPr/>
          <p:nvPr/>
        </p:nvSpPr>
        <p:spPr>
          <a:xfrm>
            <a:off x="5997489" y="5291666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878F7E-8F4C-E89B-1054-7154DA7EDB35}"/>
              </a:ext>
            </a:extLst>
          </p:cNvPr>
          <p:cNvSpPr/>
          <p:nvPr/>
        </p:nvSpPr>
        <p:spPr>
          <a:xfrm>
            <a:off x="6098129" y="5291665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7CD16D-1842-D32F-AFE9-CFC181E8C8B2}"/>
              </a:ext>
            </a:extLst>
          </p:cNvPr>
          <p:cNvSpPr/>
          <p:nvPr/>
        </p:nvSpPr>
        <p:spPr>
          <a:xfrm>
            <a:off x="11048999" y="1777999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73BC9-1DF7-87D6-42C7-DD86EB4C4595}"/>
              </a:ext>
            </a:extLst>
          </p:cNvPr>
          <p:cNvSpPr txBox="1"/>
          <p:nvPr/>
        </p:nvSpPr>
        <p:spPr>
          <a:xfrm>
            <a:off x="11048999" y="1749777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593048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622539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159076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077206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730215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51490" y="1709276"/>
            <a:ext cx="10859868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2.2.1 CLIP for Image and Text Alignment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processes images and text in parallel, mapping them into a shared embedding space.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allows for better alignment between the image's visual content and the generated caption.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CLIP’s use of vision and language encoders enhances both image-text understanding and context relevance.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2.2.2 Previous Techniques: CNNs and LSTMs</a:t>
            </a:r>
            <a:endParaRPr lang="en-US" u="sng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CNNs (e.g., InceptionV3) were used for feature extraction, while LSTMs generated captions word by word.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Despite their strengths, CNN-LSTM models struggled with contextual alignment between images and captions.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CLIP's simultaneous image and text processing overcomes this limitation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467098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27612" y="1697694"/>
            <a:ext cx="11011517" cy="3458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37618" y="1692630"/>
            <a:ext cx="11094712" cy="31895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652379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Goodbye, CNN-LSTM struggles; hello, seamless context with CLIP!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6F84ED-B6F9-BFB8-B631-FC5AFBEC25B2}"/>
              </a:ext>
            </a:extLst>
          </p:cNvPr>
          <p:cNvSpPr/>
          <p:nvPr/>
        </p:nvSpPr>
        <p:spPr>
          <a:xfrm>
            <a:off x="5991031" y="499945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7AAD17-D5FA-543C-0129-9ECD452B8BA1}"/>
              </a:ext>
            </a:extLst>
          </p:cNvPr>
          <p:cNvSpPr/>
          <p:nvPr/>
        </p:nvSpPr>
        <p:spPr>
          <a:xfrm>
            <a:off x="5882796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F7377-B901-2FE2-B41D-2D1E0B99544C}"/>
              </a:ext>
            </a:extLst>
          </p:cNvPr>
          <p:cNvSpPr/>
          <p:nvPr/>
        </p:nvSpPr>
        <p:spPr>
          <a:xfrm>
            <a:off x="6092380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2D92D-D616-1250-8BDB-C7E29D5C9E27}"/>
              </a:ext>
            </a:extLst>
          </p:cNvPr>
          <p:cNvSpPr/>
          <p:nvPr/>
        </p:nvSpPr>
        <p:spPr>
          <a:xfrm>
            <a:off x="6193021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684E10-281E-7F24-D74B-F43A7B4007FE}"/>
              </a:ext>
            </a:extLst>
          </p:cNvPr>
          <p:cNvSpPr/>
          <p:nvPr/>
        </p:nvSpPr>
        <p:spPr>
          <a:xfrm>
            <a:off x="11020777" y="1777999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9AE3D-DD01-0E3C-89CF-1865B6B2AC51}"/>
              </a:ext>
            </a:extLst>
          </p:cNvPr>
          <p:cNvSpPr txBox="1"/>
          <p:nvPr/>
        </p:nvSpPr>
        <p:spPr>
          <a:xfrm>
            <a:off x="11020777" y="1749777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598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924464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436888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386769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37113" y="2076431"/>
            <a:ext cx="10859868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2.3 Tokenization and Padding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CNN-LSTM systems use tokenization and padding to process captions, which is crucial for sequential word generation.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eliminates the need for tokenization by using parallel processing of images and text, which simplifies the workflow.</a:t>
            </a: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2.4 Model Architecture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Image-Text Encoder (CLIP): Embeds both image and caption in a shared feature space.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Generation: Predicts the most relevant caption by analyzing image-text relationships, without sequential word generation.</a:t>
            </a: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498821" y="1910795"/>
            <a:ext cx="11043269" cy="30397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914731"/>
            <a:ext cx="11117026" cy="3115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898442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Tokenization? Padding? CLIP says, 'Not my problem.' #ParallelProcessing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ABCD63-1716-B086-DD6B-CBD911CEF0EE}"/>
              </a:ext>
            </a:extLst>
          </p:cNvPr>
          <p:cNvSpPr/>
          <p:nvPr/>
        </p:nvSpPr>
        <p:spPr>
          <a:xfrm>
            <a:off x="5868093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DCFF7-7BA9-0184-2CCB-750DE3BA67A0}"/>
              </a:ext>
            </a:extLst>
          </p:cNvPr>
          <p:cNvSpPr/>
          <p:nvPr/>
        </p:nvSpPr>
        <p:spPr>
          <a:xfrm>
            <a:off x="5968734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9CABFB-9A52-8BA7-29F6-2FA85A8AD96B}"/>
              </a:ext>
            </a:extLst>
          </p:cNvPr>
          <p:cNvSpPr/>
          <p:nvPr/>
        </p:nvSpPr>
        <p:spPr>
          <a:xfrm>
            <a:off x="6069376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0E21BC-4C28-B1D8-5E89-428547A0CBB4}"/>
              </a:ext>
            </a:extLst>
          </p:cNvPr>
          <p:cNvSpPr/>
          <p:nvPr/>
        </p:nvSpPr>
        <p:spPr>
          <a:xfrm>
            <a:off x="6170017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2C15E9-8764-CECE-2293-0D1018B19FE7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F59D1-E242-0533-A272-F875D69AA95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283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924464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4660777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15413" y="4610658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94622" y="2263337"/>
            <a:ext cx="10859868" cy="33547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2.5 Training and Optimization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models: Used categorical cross-entropy and Adam optimizer.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CLIP-based system: Focuses on maximizing similarity between image and text embeddings using contrastive loss functions, ensuring contextually relevant and trend-aligned captions.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14696" y="1910795"/>
            <a:ext cx="11011519" cy="2515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914731"/>
            <a:ext cx="11102649" cy="21488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37443" y="5206998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CLIP: Forget cross-entropy, it's all about maximizing similarity!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E368B2-5A76-90CF-6C31-A5D896DDDF80}"/>
              </a:ext>
            </a:extLst>
          </p:cNvPr>
          <p:cNvSpPr/>
          <p:nvPr/>
        </p:nvSpPr>
        <p:spPr>
          <a:xfrm>
            <a:off x="5884600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5EA49D-EA10-6195-7B48-240BB9E5680D}"/>
              </a:ext>
            </a:extLst>
          </p:cNvPr>
          <p:cNvSpPr/>
          <p:nvPr/>
        </p:nvSpPr>
        <p:spPr>
          <a:xfrm>
            <a:off x="5983378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AD527-9201-430B-0739-E4D966A14F4A}"/>
              </a:ext>
            </a:extLst>
          </p:cNvPr>
          <p:cNvSpPr/>
          <p:nvPr/>
        </p:nvSpPr>
        <p:spPr>
          <a:xfrm>
            <a:off x="6082156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55D96B-791E-A9BF-E091-D6A12D8B3E47}"/>
              </a:ext>
            </a:extLst>
          </p:cNvPr>
          <p:cNvSpPr/>
          <p:nvPr/>
        </p:nvSpPr>
        <p:spPr>
          <a:xfrm>
            <a:off x="6180934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9147AF-33F9-8493-16EB-BA95E585A78B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9096C4-1DDE-E2CA-5807-2B635F63B44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14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20752" y="890846"/>
            <a:ext cx="811428" cy="75994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4759555"/>
            <a:ext cx="1657966" cy="4661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Conclusion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90521" y="2071620"/>
            <a:ext cx="10859868" cy="30777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The project successfully developed an Image-Based Caption Retrieval System using the CLIP model for feature extraction. Since CLIP was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pre-trained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on 400 million image text pairs from the internet , it could retrieve relevant captions for the images without any additional training. But providing a custom dataset improves its accuracy to produce relevant captions specific to the need . It alone can handle the task of extracting features and then providing relevant captions for the image and vice versa . It can also handle small datasets very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efficiently,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where the CNN-LSTM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models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might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overfit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. Also due to its extensive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pre-training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it can handle unseen images easily 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14696" y="1910795"/>
            <a:ext cx="11011519" cy="2515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514347" y="1914731"/>
            <a:ext cx="11144982" cy="2515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460998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Smart Captioner understood the assignment!!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Рисунок 31" descr="A black arrow in a square&#10;&#10;Description automatically generated">
            <a:extLst>
              <a:ext uri="{FF2B5EF4-FFF2-40B4-BE49-F238E27FC236}">
                <a16:creationId xmlns:a16="http://schemas.microsoft.com/office/drawing/2014/main" id="{2CC8ECA3-AA76-20FE-7381-D2646F76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303236" y="4766089"/>
            <a:ext cx="701038" cy="5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97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p&#10;&#10;Description automatically generated">
            <a:extLst>
              <a:ext uri="{FF2B5EF4-FFF2-40B4-BE49-F238E27FC236}">
                <a16:creationId xmlns:a16="http://schemas.microsoft.com/office/drawing/2014/main" id="{FE95A007-9618-8E12-BC65-CECFC45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36860" y="712755"/>
            <a:ext cx="823251" cy="76795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1" name="Рисунок 30">
            <a:extLst>
              <a:ext uri="{FF2B5EF4-FFF2-40B4-BE49-F238E27FC236}">
                <a16:creationId xmlns:a16="http://schemas.microsoft.com/office/drawing/2014/main" id="{5A80CE7B-FCD5-A426-B239-93E9CA10A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144314"/>
            <a:ext cx="1657966" cy="466161"/>
          </a:xfrm>
          <a:prstGeom prst="rect">
            <a:avLst/>
          </a:prstGeom>
        </p:spPr>
      </p:pic>
      <p:pic>
        <p:nvPicPr>
          <p:cNvPr id="24" name="Рисунок 31">
            <a:extLst>
              <a:ext uri="{FF2B5EF4-FFF2-40B4-BE49-F238E27FC236}">
                <a16:creationId xmlns:a16="http://schemas.microsoft.com/office/drawing/2014/main" id="{B5E4ABAD-AB5B-5D76-5288-D9E03245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C142BF-0D85-92C0-EDA8-D5F69D305C49}"/>
              </a:ext>
            </a:extLst>
          </p:cNvPr>
          <p:cNvSpPr txBox="1"/>
          <p:nvPr/>
        </p:nvSpPr>
        <p:spPr>
          <a:xfrm>
            <a:off x="1548634" y="795483"/>
            <a:ext cx="34069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Problem Statement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4EF1B8-633C-6978-AA3A-2A86AA07F531}"/>
              </a:ext>
            </a:extLst>
          </p:cNvPr>
          <p:cNvSpPr txBox="1"/>
          <p:nvPr/>
        </p:nvSpPr>
        <p:spPr>
          <a:xfrm>
            <a:off x="651601" y="1883478"/>
            <a:ext cx="5623088" cy="34676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Generating accurate and creative captions for images on platforms like Instagram remains a challenge. Traditional methods (CNNs for image features and LSTMs for captions) struggle with aligning captions with image content and trends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This project aims to overcome these limitations by using the CLIP model, which processes both image and text together for better contextual alignment, creating more relevant and engaging captions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30" name="Овал 83">
            <a:extLst>
              <a:ext uri="{FF2B5EF4-FFF2-40B4-BE49-F238E27FC236}">
                <a16:creationId xmlns:a16="http://schemas.microsoft.com/office/drawing/2014/main" id="{B70E6259-BF0F-0362-FA41-7E1D2642FD48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26E8E6-3986-F926-1840-EB1E18395BF9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C4EFA7-CD2A-D60B-2ACB-1A539CB123FD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erson in a white dress&#10;&#10;Description automatically generated">
            <a:extLst>
              <a:ext uri="{FF2B5EF4-FFF2-40B4-BE49-F238E27FC236}">
                <a16:creationId xmlns:a16="http://schemas.microsoft.com/office/drawing/2014/main" id="{539B3FD8-F571-E90C-03AA-5533F00A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76" y="2050932"/>
            <a:ext cx="5256565" cy="2679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7D1FCE-6EF1-8DD8-2A5D-7BA7B8C71758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CNN- LSTM ❌ CLIP ✅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7313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65" descr="A black and white logo&#10;&#10;Description automatically generated">
            <a:extLst>
              <a:ext uri="{FF2B5EF4-FFF2-40B4-BE49-F238E27FC236}">
                <a16:creationId xmlns:a16="http://schemas.microsoft.com/office/drawing/2014/main" id="{46450CB6-2A6D-893F-2C81-178B86ED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29232" y="679576"/>
            <a:ext cx="842320" cy="811427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51" name="Рисунок 58" descr="A screenshot of a person in a dress&#10;&#10;Description automatically generated">
            <a:extLst>
              <a:ext uri="{FF2B5EF4-FFF2-40B4-BE49-F238E27FC236}">
                <a16:creationId xmlns:a16="http://schemas.microsoft.com/office/drawing/2014/main" id="{10C50B91-33EE-9532-D7A0-883E30B1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" r="535" b="19816"/>
          <a:stretch/>
        </p:blipFill>
        <p:spPr>
          <a:xfrm>
            <a:off x="8338185" y="1843560"/>
            <a:ext cx="3176886" cy="2952224"/>
          </a:xfrm>
          <a:prstGeom prst="rect">
            <a:avLst/>
          </a:prstGeom>
        </p:spPr>
      </p:pic>
      <p:pic>
        <p:nvPicPr>
          <p:cNvPr id="55" name="Рисунок 30">
            <a:extLst>
              <a:ext uri="{FF2B5EF4-FFF2-40B4-BE49-F238E27FC236}">
                <a16:creationId xmlns:a16="http://schemas.microsoft.com/office/drawing/2014/main" id="{F8B6D31E-3B10-7824-9745-5DE55C567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2" t="15473" r="47553" b="62588"/>
          <a:stretch/>
        </p:blipFill>
        <p:spPr>
          <a:xfrm>
            <a:off x="510185" y="5092828"/>
            <a:ext cx="1657966" cy="466161"/>
          </a:xfrm>
          <a:prstGeom prst="rect">
            <a:avLst/>
          </a:prstGeom>
        </p:spPr>
      </p:pic>
      <p:pic>
        <p:nvPicPr>
          <p:cNvPr id="57" name="Рисунок 31">
            <a:extLst>
              <a:ext uri="{FF2B5EF4-FFF2-40B4-BE49-F238E27FC236}">
                <a16:creationId xmlns:a16="http://schemas.microsoft.com/office/drawing/2014/main" id="{E815335D-2575-FD99-D875-497BE444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FA0FB46-616B-D652-745C-91D42EFC5803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Objective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3CA4DE-E8ED-4AEE-4040-C207EBD39FDB}"/>
              </a:ext>
            </a:extLst>
          </p:cNvPr>
          <p:cNvSpPr txBox="1"/>
          <p:nvPr/>
        </p:nvSpPr>
        <p:spPr>
          <a:xfrm>
            <a:off x="637223" y="1696572"/>
            <a:ext cx="7449011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To create an Image-Based Caption Retrieval System using the CLIP model to extract image features and generate captions based on text-image similarity. The system aims to deliver contextually accurate captions that enhance social media engagement.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Utilizes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custom dataset with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1600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images across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sixteen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categories and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8000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(5 captions per image).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Employs CLIP for feature extraction and caption alignment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Focuses on generating captions tailored to Instagram's content trends and audience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63" name="Овал 83">
            <a:extLst>
              <a:ext uri="{FF2B5EF4-FFF2-40B4-BE49-F238E27FC236}">
                <a16:creationId xmlns:a16="http://schemas.microsoft.com/office/drawing/2014/main" id="{3170C9C8-6AF2-D118-9364-A615A3AD2908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B0931E-524E-71A4-297E-5A1648FD5062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273801-4164-2AFE-C45A-228A22441A29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D4C2C-87F3-DA93-FF1C-C8AA53DEC5E4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Making your pics Insta-poetic with CLIP magic!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908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09FC406-CB24-8415-C8B1-7CE0373F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043" y="596054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9" name="Рисунок 58" descr="A collage of a person posing for a picture&#10;&#10;Description automatically generated">
            <a:extLst>
              <a:ext uri="{FF2B5EF4-FFF2-40B4-BE49-F238E27FC236}">
                <a16:creationId xmlns:a16="http://schemas.microsoft.com/office/drawing/2014/main" id="{4DD17429-0375-B866-F86A-2D83A1C0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76" y="1907529"/>
            <a:ext cx="3728687" cy="2927876"/>
          </a:xfrm>
          <a:prstGeom prst="rect">
            <a:avLst/>
          </a:prstGeom>
        </p:spPr>
      </p:pic>
      <p:pic>
        <p:nvPicPr>
          <p:cNvPr id="19" name="Рисунок 30">
            <a:extLst>
              <a:ext uri="{FF2B5EF4-FFF2-40B4-BE49-F238E27FC236}">
                <a16:creationId xmlns:a16="http://schemas.microsoft.com/office/drawing/2014/main" id="{AB65F8E1-BD35-167F-7E88-6C8C3A9D5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2" t="15473" r="47553" b="62588"/>
          <a:stretch/>
        </p:blipFill>
        <p:spPr>
          <a:xfrm>
            <a:off x="510185" y="5123720"/>
            <a:ext cx="1657966" cy="466161"/>
          </a:xfrm>
          <a:prstGeom prst="rect">
            <a:avLst/>
          </a:prstGeom>
        </p:spPr>
      </p:pic>
      <p:pic>
        <p:nvPicPr>
          <p:cNvPr id="21" name="Рисунок 31">
            <a:extLst>
              <a:ext uri="{FF2B5EF4-FFF2-40B4-BE49-F238E27FC236}">
                <a16:creationId xmlns:a16="http://schemas.microsoft.com/office/drawing/2014/main" id="{D3330F44-A432-C20A-270A-3428FD6AE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6EAE30-5CA4-7051-92B2-C9D6CCC5E313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Dataset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A6EAA-40C9-13B1-2B74-D8686B2F4081}"/>
              </a:ext>
            </a:extLst>
          </p:cNvPr>
          <p:cNvSpPr txBox="1"/>
          <p:nvPr/>
        </p:nvSpPr>
        <p:spPr>
          <a:xfrm>
            <a:off x="622846" y="1918576"/>
            <a:ext cx="7146453" cy="39549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Dataset Size: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1600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images categorized into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sixteen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distinct classes.</a:t>
            </a: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Categories: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Birthday, Baddie, Beaches, Cafe, Cats, Christmas, Couples, desi, Diwali, Dogs, Friends, Mirror, Monsoon, Mountain, Sky,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Sunkissed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Captions: 5 captions per image, totaling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8000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Source: Collected from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Pinterest, google,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chatbots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ensuring diverse and relevant content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Purpose: Designed to reflect the unique tone and themes of Instagram content for enhanced context and engagement in caption retrieval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28" name="Овал 83">
            <a:extLst>
              <a:ext uri="{FF2B5EF4-FFF2-40B4-BE49-F238E27FC236}">
                <a16:creationId xmlns:a16="http://schemas.microsoft.com/office/drawing/2014/main" id="{93309E0C-8D43-F0CB-381F-74A9279BFAAE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EA4FCA-088A-A92C-4F50-29AA4FC5417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947A08-1715-F15D-4616-021D78D0F683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1A2F8-1083-6B07-1D84-01E562DAEFE5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From Pinterest to Insta-fame—our dataset has its priorities straight!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110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F3130E-D542-F699-8F1B-2F5FE74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4" y="0"/>
            <a:ext cx="1183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66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 descr="A black letter r with lines&#10;&#10;Description automatically generated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11" b="11411"/>
          <a:stretch>
            <a:fillRect/>
          </a:stretch>
        </p:blipFill>
        <p:spPr>
          <a:xfrm>
            <a:off x="549826" y="647540"/>
            <a:ext cx="832022" cy="904103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Research Methodology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459599" y="1843560"/>
            <a:ext cx="7599127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Steps Involved: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Dataset Creation: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1600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images across three categories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Birthday, Baddie, Beaches, Cafe, Cats, Christmas, Couples, desi, Diwali, Dogs, Friends, Mirror, Monsoon, Mountain, Sky,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Sunkissed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).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5 captions per image, totaling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8000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captions, sourced from Pinterest.</a:t>
            </a:r>
          </a:p>
          <a:p>
            <a:pPr marL="285750" indent="-285750" algn="just">
              <a:buFont typeface="Arial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Preprocessing:</a:t>
            </a:r>
            <a:endParaRPr lang="en-US" sz="1500" u="sng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Images resized to 224x224 pixels and normalized.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CLIP model extracts semantic features linking text and image.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Category Preprocessing:</a:t>
            </a:r>
            <a:endParaRPr lang="en-US" sz="1500" u="sng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Images categorized into predefined classes.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Caption selection based on the predicted category ensures relevance</a:t>
            </a:r>
            <a:r>
              <a:rPr lang="en-US" sz="15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692CE9C-0039-65B5-BC1F-2A729CDE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34" y="2101775"/>
            <a:ext cx="3419475" cy="2847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0D6A8-391B-23C1-F734-8BE2719F8ABC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Preprocessing: the glow-up your images didn’t know they needed.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D52E23-5987-6AA1-7BC2-A80D59747EB5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6202F-6B02-C9D8-5EF7-DEFD6B26145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9412911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 descr="A black letter r with lines&#10;&#10;Description automatically generated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11" b="11411"/>
          <a:stretch>
            <a:fillRect/>
          </a:stretch>
        </p:blipFill>
        <p:spPr>
          <a:xfrm>
            <a:off x="549826" y="678432"/>
            <a:ext cx="821725" cy="862914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Research Methodology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499582" y="1846070"/>
            <a:ext cx="7599127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Architecture: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Feature Extraction: CLIP model generates high-dimensional image vectors.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Generation: A custom function selects captions matching the predicted category.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Testing and Evaluation: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predicts categories for unseen images.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 selected from the dataset and qualitatively evaluated for relevance and creativity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raining&#10;&#10;Description automatically generated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752" y="1959202"/>
            <a:ext cx="3200400" cy="286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Testing: Because even captions need a creativity check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7584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B209E83-54E7-1C01-0074-7AA4ED76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043" y="596054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15" name="Рисунок 30">
            <a:extLst>
              <a:ext uri="{FF2B5EF4-FFF2-40B4-BE49-F238E27FC236}">
                <a16:creationId xmlns:a16="http://schemas.microsoft.com/office/drawing/2014/main" id="{D67E5934-DBB0-8F50-A5C9-45FA9F4B8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092828"/>
            <a:ext cx="1657966" cy="466161"/>
          </a:xfrm>
          <a:prstGeom prst="rect">
            <a:avLst/>
          </a:prstGeom>
        </p:spPr>
      </p:pic>
      <p:pic>
        <p:nvPicPr>
          <p:cNvPr id="19" name="Рисунок 31">
            <a:extLst>
              <a:ext uri="{FF2B5EF4-FFF2-40B4-BE49-F238E27FC236}">
                <a16:creationId xmlns:a16="http://schemas.microsoft.com/office/drawing/2014/main" id="{02C1C01E-CB84-BB4C-CA40-4EFDB243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D6B5B6-2FD4-21AE-DA28-AE4A4EEB46D4}"/>
              </a:ext>
            </a:extLst>
          </p:cNvPr>
          <p:cNvSpPr txBox="1"/>
          <p:nvPr/>
        </p:nvSpPr>
        <p:spPr>
          <a:xfrm>
            <a:off x="1548634" y="795483"/>
            <a:ext cx="366571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Data Analysis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CBE94F-D8BA-2416-084D-E9AFF3BD6A92}"/>
              </a:ext>
            </a:extLst>
          </p:cNvPr>
          <p:cNvSpPr txBox="1"/>
          <p:nvPr/>
        </p:nvSpPr>
        <p:spPr>
          <a:xfrm>
            <a:off x="637223" y="1997586"/>
            <a:ext cx="7449011" cy="38625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Key Observations: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sz="900" b="1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Diversity: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 blend nouns, verbs, and adjectives, enhancing descriptiveness.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75% contain keywords aligning with their categories, ensuring relevance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Varied sentence structures add linguistic richness.</a:t>
            </a: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Features: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 Images resized to 224x224 pixels for consistency.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 CLIP model effectively distinguishes visual embeddings across categories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26" name="Овал 83">
            <a:extLst>
              <a:ext uri="{FF2B5EF4-FFF2-40B4-BE49-F238E27FC236}">
                <a16:creationId xmlns:a16="http://schemas.microsoft.com/office/drawing/2014/main" id="{F0467AC1-7DFD-16F2-9D2C-125FEA0EB009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D3EEBF-B81D-4A08-D420-DC649338D0A1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F9843-E920-FEAD-BCBF-82193F24C76C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2953B-E1DF-3037-F470-7594D84B235F}"/>
              </a:ext>
            </a:extLst>
          </p:cNvPr>
          <p:cNvSpPr txBox="1"/>
          <p:nvPr/>
        </p:nvSpPr>
        <p:spPr>
          <a:xfrm>
            <a:off x="437443" y="579432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 </a:t>
            </a:r>
            <a:r>
              <a:rPr lang="en-US">
                <a:ea typeface="+mn-lt"/>
                <a:cs typeface="+mn-lt"/>
              </a:rPr>
              <a:t>75% keyword match: because captions should vibe, not clash.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254" y="1971013"/>
            <a:ext cx="3461258" cy="28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605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1443</Words>
  <Application>Microsoft Office PowerPoint</Application>
  <PresentationFormat>Widescreen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Aharoni</vt:lpstr>
      <vt:lpstr>Arial</vt:lpstr>
      <vt:lpstr>Arial Rounded MT Bold</vt:lpstr>
      <vt:lpstr>Book Antiqua</vt:lpstr>
      <vt:lpstr>Calibri</vt:lpstr>
      <vt:lpstr>Calibri Light</vt:lpstr>
      <vt:lpstr>Mercury SSm 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Дильназ Кожина</dc:creator>
  <cp:lastModifiedBy>Hp</cp:lastModifiedBy>
  <cp:revision>157</cp:revision>
  <dcterms:created xsi:type="dcterms:W3CDTF">2023-08-22T15:48:28Z</dcterms:created>
  <dcterms:modified xsi:type="dcterms:W3CDTF">2025-05-22T14:09:10Z</dcterms:modified>
</cp:coreProperties>
</file>